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Geo"/>
      <p:regular r:id="rId12"/>
      <p:italic r:id="rId13"/>
    </p:embeddedFont>
    <p:embeddedFont>
      <p:font typeface="Anton"/>
      <p:regular r:id="rId14"/>
    </p:embeddedFont>
    <p:embeddedFont>
      <p:font typeface="Poppins"/>
      <p:regular r:id="rId15"/>
      <p:bold r:id="rId16"/>
      <p:italic r:id="rId17"/>
      <p:boldItalic r:id="rId18"/>
    </p:embeddedFont>
    <p:embeddedFont>
      <p:font typeface="Poppins Light"/>
      <p:regular r:id="rId19"/>
      <p:bold r:id="rId20"/>
      <p:italic r:id="rId21"/>
      <p:boldItalic r:id="rId22"/>
    </p:embeddedFont>
    <p:embeddedFont>
      <p:font typeface="Poppins SemiBold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Light-bold.fntdata"/><Relationship Id="rId22" Type="http://schemas.openxmlformats.org/officeDocument/2006/relationships/font" Target="fonts/PoppinsLight-boldItalic.fntdata"/><Relationship Id="rId21" Type="http://schemas.openxmlformats.org/officeDocument/2006/relationships/font" Target="fonts/PoppinsLight-italic.fntdata"/><Relationship Id="rId24" Type="http://schemas.openxmlformats.org/officeDocument/2006/relationships/font" Target="fonts/PoppinsSemiBold-bold.fntdata"/><Relationship Id="rId23" Type="http://schemas.openxmlformats.org/officeDocument/2006/relationships/font" Target="fonts/Poppins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SemiBold-boldItalic.fntdata"/><Relationship Id="rId25" Type="http://schemas.openxmlformats.org/officeDocument/2006/relationships/font" Target="fonts/Poppins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Geo-italic.fntdata"/><Relationship Id="rId12" Type="http://schemas.openxmlformats.org/officeDocument/2006/relationships/font" Target="fonts/Geo-regular.fntdata"/><Relationship Id="rId15" Type="http://schemas.openxmlformats.org/officeDocument/2006/relationships/font" Target="fonts/Poppins-regular.fntdata"/><Relationship Id="rId14" Type="http://schemas.openxmlformats.org/officeDocument/2006/relationships/font" Target="fonts/Anton-regular.fntdata"/><Relationship Id="rId17" Type="http://schemas.openxmlformats.org/officeDocument/2006/relationships/font" Target="fonts/Poppins-italic.fntdata"/><Relationship Id="rId16" Type="http://schemas.openxmlformats.org/officeDocument/2006/relationships/font" Target="fonts/Poppins-bold.fntdata"/><Relationship Id="rId19" Type="http://schemas.openxmlformats.org/officeDocument/2006/relationships/font" Target="fonts/PoppinsLight-regular.fntdata"/><Relationship Id="rId18" Type="http://schemas.openxmlformats.org/officeDocument/2006/relationships/font" Target="fonts/Poppins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idx="2" type="ctrTitle"/>
          </p:nvPr>
        </p:nvSpPr>
        <p:spPr>
          <a:xfrm>
            <a:off x="1018525" y="2713175"/>
            <a:ext cx="6907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None/>
              <a:defRPr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110475" y="3210575"/>
            <a:ext cx="2244000" cy="291000"/>
          </a:xfrm>
          <a:prstGeom prst="roundRect">
            <a:avLst>
              <a:gd fmla="val 50000" name="adj"/>
            </a:avLst>
          </a:prstGeom>
          <a:solidFill>
            <a:srgbClr val="26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/>
          <p:nvPr>
            <p:ph idx="3" type="ctrTitle"/>
          </p:nvPr>
        </p:nvSpPr>
        <p:spPr>
          <a:xfrm>
            <a:off x="1170925" y="3185692"/>
            <a:ext cx="209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Light"/>
              <a:buNone/>
              <a:defRPr sz="1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3">
  <p:cSld name="Con image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Fondo blanco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02-B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Con image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Cuadr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 + Codigo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Texto+Imagen 2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SemiBold"/>
              <a:buNone/>
              <a:defRPr sz="18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ctrTitle"/>
          </p:nvPr>
        </p:nvSpPr>
        <p:spPr>
          <a:xfrm>
            <a:off x="372024" y="83708"/>
            <a:ext cx="8399951" cy="81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5200">
                <a:solidFill>
                  <a:srgbClr val="87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ctrTitle"/>
          </p:nvPr>
        </p:nvSpPr>
        <p:spPr>
          <a:xfrm>
            <a:off x="1018525" y="1789771"/>
            <a:ext cx="6096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Curso Básico - Intermedio </a:t>
            </a:r>
            <a:br>
              <a:rPr lang="es-ES"/>
            </a:br>
            <a:r>
              <a:rPr lang="es-ES"/>
              <a:t>de Power BI</a:t>
            </a:r>
            <a:endParaRPr/>
          </a:p>
        </p:txBody>
      </p:sp>
      <p:sp>
        <p:nvSpPr>
          <p:cNvPr id="74" name="Google Shape;74;p18"/>
          <p:cNvSpPr txBox="1"/>
          <p:nvPr>
            <p:ph idx="2" type="ctrTitle"/>
          </p:nvPr>
        </p:nvSpPr>
        <p:spPr>
          <a:xfrm>
            <a:off x="1018525" y="2655271"/>
            <a:ext cx="6907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-ES"/>
              <a:t>Data Science y Data Analytics</a:t>
            </a:r>
            <a:endParaRPr/>
          </a:p>
        </p:txBody>
      </p:sp>
      <p:sp>
        <p:nvSpPr>
          <p:cNvPr id="75" name="Google Shape;75;p18"/>
          <p:cNvSpPr txBox="1"/>
          <p:nvPr>
            <p:ph idx="3" type="ctrTitle"/>
          </p:nvPr>
        </p:nvSpPr>
        <p:spPr>
          <a:xfrm>
            <a:off x="1087105" y="3209692"/>
            <a:ext cx="2327018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-ES"/>
              <a:t>Mg. Ing. Layla Scheli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/>
        </p:nvSpPr>
        <p:spPr>
          <a:xfrm>
            <a:off x="1797125" y="494100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1" name="Google Shape;81;p19"/>
          <p:cNvSpPr txBox="1"/>
          <p:nvPr/>
        </p:nvSpPr>
        <p:spPr>
          <a:xfrm>
            <a:off x="5668108" y="1239237"/>
            <a:ext cx="3032486" cy="14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114297" marR="38099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none" cap="none" strike="noStrike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Power Query es un motor de transformación y preparación de datos. </a:t>
            </a:r>
            <a:endParaRPr b="1" i="0" sz="2400" u="none" cap="none" strike="noStrike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82" name="Google Shape;8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091" y="779463"/>
            <a:ext cx="5029201" cy="3433656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" name="Google Shape;83;p19"/>
          <p:cNvSpPr txBox="1"/>
          <p:nvPr>
            <p:ph idx="4294967295" type="title"/>
          </p:nvPr>
        </p:nvSpPr>
        <p:spPr>
          <a:xfrm>
            <a:off x="0" y="134938"/>
            <a:ext cx="9113838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ES" sz="1800">
                <a:solidFill>
                  <a:srgbClr val="080808"/>
                </a:solidFill>
                <a:latin typeface="Geo"/>
                <a:ea typeface="Geo"/>
                <a:cs typeface="Geo"/>
                <a:sym typeface="Geo"/>
              </a:rPr>
              <a:t>¿QUÉ ES EL POWER QUERY?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/>
        </p:nvSpPr>
        <p:spPr>
          <a:xfrm>
            <a:off x="1797125" y="494100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9" name="Google Shape;89;p20"/>
          <p:cNvSpPr txBox="1"/>
          <p:nvPr/>
        </p:nvSpPr>
        <p:spPr>
          <a:xfrm>
            <a:off x="618750" y="1854300"/>
            <a:ext cx="7906500" cy="14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297" marR="38099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100" u="none" cap="none" strike="noStrike">
                <a:solidFill>
                  <a:srgbClr val="000000"/>
                </a:solidFill>
                <a:latin typeface="Geo"/>
                <a:ea typeface="Geo"/>
                <a:cs typeface="Geo"/>
                <a:sym typeface="Geo"/>
              </a:rPr>
              <a:t>Power Query viene con una interfaz gráfica para obtener datos de las fuentes y un editor de Power Query para aplicar transformaciones. Debido a que el motor está disponible en muchos productos y servicios, el destino donde se almacenarán los datos depende de dónde se haya utilizado Power Query. </a:t>
            </a:r>
            <a:endParaRPr b="0" i="0" sz="2100" u="none" cap="none" strike="noStrike">
              <a:solidFill>
                <a:srgbClr val="000000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90" name="Google Shape;90;p20"/>
          <p:cNvSpPr txBox="1"/>
          <p:nvPr>
            <p:ph idx="4294967295" type="title"/>
          </p:nvPr>
        </p:nvSpPr>
        <p:spPr>
          <a:xfrm>
            <a:off x="-76200" y="494100"/>
            <a:ext cx="9113838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ES" sz="1800">
                <a:solidFill>
                  <a:srgbClr val="080808"/>
                </a:solidFill>
                <a:latin typeface="Geo"/>
                <a:ea typeface="Geo"/>
                <a:cs typeface="Geo"/>
                <a:sym typeface="Geo"/>
              </a:rPr>
              <a:t>¿QUÉ ES EL POWER QUERY?</a:t>
            </a:r>
            <a:endParaRPr/>
          </a:p>
        </p:txBody>
      </p:sp>
      <p:cxnSp>
        <p:nvCxnSpPr>
          <p:cNvPr id="91" name="Google Shape;91;p20"/>
          <p:cNvCxnSpPr/>
          <p:nvPr/>
        </p:nvCxnSpPr>
        <p:spPr>
          <a:xfrm flipH="1">
            <a:off x="566691" y="1642232"/>
            <a:ext cx="13447" cy="1754933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/>
        </p:nvSpPr>
        <p:spPr>
          <a:xfrm>
            <a:off x="1785402" y="898546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7" name="Google Shape;97;p21"/>
          <p:cNvSpPr txBox="1"/>
          <p:nvPr/>
        </p:nvSpPr>
        <p:spPr>
          <a:xfrm>
            <a:off x="618749" y="854183"/>
            <a:ext cx="7906500" cy="804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297" marR="38099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rgbClr val="000000"/>
                </a:solidFill>
                <a:latin typeface="Geo"/>
                <a:ea typeface="Geo"/>
                <a:cs typeface="Geo"/>
                <a:sym typeface="Geo"/>
              </a:rPr>
              <a:t>Con Power Query se puede realizar el procesamiento de datos de extracción, transformación y carga (ETL).</a:t>
            </a:r>
            <a:endParaRPr b="0" i="0" sz="1800" u="none" cap="none" strike="noStrike">
              <a:solidFill>
                <a:srgbClr val="000000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98" name="Google Shape;98;p21"/>
          <p:cNvSpPr txBox="1"/>
          <p:nvPr>
            <p:ph idx="4294967295" type="title"/>
          </p:nvPr>
        </p:nvSpPr>
        <p:spPr>
          <a:xfrm>
            <a:off x="0" y="134938"/>
            <a:ext cx="9113838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ES" sz="1800">
                <a:solidFill>
                  <a:srgbClr val="080808"/>
                </a:solidFill>
                <a:latin typeface="Geo"/>
                <a:ea typeface="Geo"/>
                <a:cs typeface="Geo"/>
                <a:sym typeface="Geo"/>
              </a:rPr>
              <a:t>¿QUÉ ES EL POWER QUERY?</a:t>
            </a:r>
            <a:endParaRPr/>
          </a:p>
        </p:txBody>
      </p:sp>
      <p:pic>
        <p:nvPicPr>
          <p:cNvPr descr="20190604_imagen2" id="99" name="Google Shape;9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2697" y="1782572"/>
            <a:ext cx="4141522" cy="1789806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/>
        </p:nvSpPr>
        <p:spPr>
          <a:xfrm>
            <a:off x="1797125" y="494100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5" name="Google Shape;10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503" y="836250"/>
            <a:ext cx="6502993" cy="288445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>
            <p:ph idx="4294967295" type="title"/>
          </p:nvPr>
        </p:nvSpPr>
        <p:spPr>
          <a:xfrm>
            <a:off x="0" y="134938"/>
            <a:ext cx="9113838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ES" sz="1800">
                <a:solidFill>
                  <a:srgbClr val="080808"/>
                </a:solidFill>
                <a:latin typeface="Geo"/>
                <a:ea typeface="Geo"/>
                <a:cs typeface="Geo"/>
                <a:sym typeface="Geo"/>
              </a:rPr>
              <a:t>¿QUÉ TRANSFORMACIONES PODEMOS </a:t>
            </a:r>
            <a:br>
              <a:rPr b="1" lang="es-ES" sz="1800">
                <a:solidFill>
                  <a:srgbClr val="080808"/>
                </a:solidFill>
                <a:latin typeface="Geo"/>
                <a:ea typeface="Geo"/>
                <a:cs typeface="Geo"/>
                <a:sym typeface="Geo"/>
              </a:rPr>
            </a:br>
            <a:r>
              <a:rPr b="1" lang="es-ES" sz="1800">
                <a:solidFill>
                  <a:srgbClr val="080808"/>
                </a:solidFill>
                <a:latin typeface="Geo"/>
                <a:ea typeface="Geo"/>
                <a:cs typeface="Geo"/>
                <a:sym typeface="Geo"/>
              </a:rPr>
              <a:t>HACER CON NUESTROS DATOS?</a:t>
            </a:r>
            <a:endParaRPr/>
          </a:p>
        </p:txBody>
      </p:sp>
      <p:pic>
        <p:nvPicPr>
          <p:cNvPr descr="Código Facilito - Conviértete en profesional desde tu casa" id="107" name="Google Shape;10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5291" y="60879"/>
            <a:ext cx="2127053" cy="1926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/>
        </p:nvSpPr>
        <p:spPr>
          <a:xfrm>
            <a:off x="0" y="134780"/>
            <a:ext cx="9114608" cy="64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Hands On</a:t>
            </a:r>
            <a:endParaRPr/>
          </a:p>
        </p:txBody>
      </p:sp>
      <p:pic>
        <p:nvPicPr>
          <p:cNvPr descr="Hands-on session at ESC 2018? – FAULT2SHA" id="113" name="Google Shape;11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336" y="1042306"/>
            <a:ext cx="4879618" cy="303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3969" y="175846"/>
            <a:ext cx="3179820" cy="339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119" name="Google Shape;119;p24"/>
          <p:cNvPicPr preferRelativeResize="0"/>
          <p:nvPr/>
        </p:nvPicPr>
        <p:blipFill rotWithShape="1">
          <a:blip r:embed="rId3">
            <a:alphaModFix/>
          </a:blip>
          <a:srcRect b="13590" l="0" r="0" t="0"/>
          <a:stretch/>
        </p:blipFill>
        <p:spPr>
          <a:xfrm>
            <a:off x="-45075" y="0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+Imagen 2.png" id="120" name="Google Shape;12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/>
          <p:nvPr>
            <p:ph type="title"/>
          </p:nvPr>
        </p:nvSpPr>
        <p:spPr>
          <a:xfrm>
            <a:off x="275414" y="467435"/>
            <a:ext cx="37167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2400"/>
              <a:t>Muchas Gracias</a:t>
            </a:r>
            <a:endParaRPr sz="2400"/>
          </a:p>
        </p:txBody>
      </p:sp>
      <p:pic>
        <p:nvPicPr>
          <p:cNvPr descr="Código QR&#10;&#10;Descripción generada automáticamente" id="122" name="Google Shape;12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9463" y="315609"/>
            <a:ext cx="4288305" cy="466828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 txBox="1"/>
          <p:nvPr/>
        </p:nvSpPr>
        <p:spPr>
          <a:xfrm>
            <a:off x="275413" y="2052284"/>
            <a:ext cx="45937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Email: layla.scheli@gmail.com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